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30"/>
  </p:notesMasterIdLst>
  <p:sldSz cx="12192000" cy="6858000" type="custom"/>
  <p:notesSz cx="6858000" cy="12192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ype="http://schemas.openxmlformats.org/officeDocument/2006/relationships/presProps" Target="presProps.xml"/>  <Relationship Id="rId27" Type="http://schemas.openxmlformats.org/officeDocument/2006/relationships/viewProps" Target="viewProps.xml"/>  <Relationship Id="rId28" Type="http://schemas.openxmlformats.org/officeDocument/2006/relationships/theme" Target="theme/theme1.xml"/>  <Relationship Id="rId29" Type="http://schemas.openxmlformats.org/officeDocument/2006/relationships/tableStyles" Target="tableStyles.xml"/>  <Relationship Id="rId30" Type="http://schemas.openxmlformats.org/officeDocument/2006/relationships/notesMaster" Target="notesMasters/notesMaster1.xml"/></Relationships>
</file>

<file path=ppt/notesMasters/_rels/notesMaster1.xml.rels><?xml version="1.0" encoding="UTF-8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/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arget="../media/image1.png" Type="http://schemas.openxmlformats.org/officeDocument/2006/relationships/image"/><Relationship Id="rId2" Target="../media/image2.svg" Type="http://schemas.openxmlformats.org/officeDocument/2006/relationships/image"/><Relationship Id="rId3" Target="../media/image3.png" Type="http://schemas.openxmlformats.org/officeDocument/2006/relationships/image"/><Relationship Id="rId4" Target="../slideLayouts/slideLayout1.xml" Type="http://schemas.openxmlformats.org/officeDocument/2006/relationships/slideLayout"/><Relationship Id="rId5" Target="../notesSlides/notesSlide1.xml" Type="http://schemas.openxmlformats.org/officeDocument/2006/relationships/notesSlide"/></Relationships>
</file>

<file path=ppt/slides/_rels/slide10.xml.rels><?xml version="1.0" encoding="UTF-8" standalone="yes"?><Relationships xmlns="http://schemas.openxmlformats.org/package/2006/relationships"><Relationship Id="rId1" Target="../media/image21.png" Type="http://schemas.openxmlformats.org/officeDocument/2006/relationships/image"/><Relationship Id="rId2" Target="../media/image22.sv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10.xml" Type="http://schemas.openxmlformats.org/officeDocument/2006/relationships/notesSlide"/></Relationships>
</file>

<file path=ppt/slides/_rels/slide11.xml.rels><?xml version="1.0" encoding="UTF-8" standalone="yes"?><Relationships xmlns="http://schemas.openxmlformats.org/package/2006/relationships"><Relationship Id="rId1" Target="../media/image25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<Relationships xmlns="http://schemas.openxmlformats.org/package/2006/relationships"><Relationship Id="rId1" Target="../media/image26.png" Type="http://schemas.openxmlformats.org/officeDocument/2006/relationships/image"/><Relationship Id="rId2" Target="../media/image27.sv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2.xml" Type="http://schemas.openxmlformats.org/officeDocument/2006/relationships/notesSlide"/></Relationships>
</file>

<file path=ppt/slides/_rels/slide13.xml.rels><?xml version="1.0" encoding="UTF-8" standalone="yes"?><Relationships xmlns="http://schemas.openxmlformats.org/package/2006/relationships"><Relationship Id="rId1" Target="../media/image28.png" Type="http://schemas.openxmlformats.org/officeDocument/2006/relationships/image"/><Relationship Id="rId2" Target="../media/image29.sv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Relationship Id="rId10" Target="../media/image37.svg" Type="http://schemas.openxmlformats.org/officeDocument/2006/relationships/image"/><Relationship Id="rId11" Target="../slideLayouts/slideLayout1.xml" Type="http://schemas.openxmlformats.org/officeDocument/2006/relationships/slideLayout"/><Relationship Id="rId12" Target="../notesSlides/notesSlide13.xml" Type="http://schemas.openxmlformats.org/officeDocument/2006/relationships/notesSlide"/></Relationships>
</file>

<file path=ppt/slides/_rels/slide14.xml.rels><?xml version="1.0" encoding="UTF-8" standalone="yes"?><Relationships xmlns="http://schemas.openxmlformats.org/package/2006/relationships"><Relationship Id="rId1" Target="../media/image38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<Relationships xmlns="http://schemas.openxmlformats.org/package/2006/relationships"><Relationship Id="rId1" Target="../media/image39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<Relationships xmlns="http://schemas.openxmlformats.org/package/2006/relationships"><Relationship Id="rId1" Target="../media/image40.png" Type="http://schemas.openxmlformats.org/officeDocument/2006/relationships/image"/><Relationship Id="rId2" Target="../media/image41.sv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slideLayouts/slideLayout1.xml" Type="http://schemas.openxmlformats.org/officeDocument/2006/relationships/slideLayout"/><Relationship Id="rId10" Target="../notesSlides/notesSlide16.xml" Type="http://schemas.openxmlformats.org/officeDocument/2006/relationships/notesSlide"/></Relationships>
</file>

<file path=ppt/slides/_rels/slide17.xml.rels><?xml version="1.0" encoding="UTF-8" standalone="yes"?><Relationships xmlns="http://schemas.openxmlformats.org/package/2006/relationships"><Relationship Id="rId1" Target="../media/image48.png" Type="http://schemas.openxmlformats.org/officeDocument/2006/relationships/image"/><Relationship Id="rId2" Target="../media/image49.sv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17.xml" Type="http://schemas.openxmlformats.org/officeDocument/2006/relationships/notesSlide"/></Relationships>
</file>

<file path=ppt/slides/_rels/slide18.xml.rels><?xml version="1.0" encoding="UTF-8" standalone="yes"?><Relationships xmlns="http://schemas.openxmlformats.org/package/2006/relationships"><Relationship Id="rId1" Target="../media/image50.png" Type="http://schemas.openxmlformats.org/officeDocument/2006/relationships/image"/><Relationship Id="rId2" Target="../media/image51.sv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Relationship Id="rId10" Target="../slideLayouts/slideLayout1.xml" Type="http://schemas.openxmlformats.org/officeDocument/2006/relationships/slideLayout"/><Relationship Id="rId11" Target="../notesSlides/notesSlide18.xml" Type="http://schemas.openxmlformats.org/officeDocument/2006/relationships/notesSlide"/></Relationships>
</file>

<file path=ppt/slides/_rels/slide19.xml.rels><?xml version="1.0" encoding="UTF-8" standalone="yes"?><Relationships xmlns="http://schemas.openxmlformats.org/package/2006/relationships"><Relationship Id="rId1" Target="../media/image59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<Relationships xmlns="http://schemas.openxmlformats.org/package/2006/relationships"><Relationship Id="rId1" Target="../media/image4.png" Type="http://schemas.openxmlformats.org/officeDocument/2006/relationships/image"/><Relationship Id="rId2" Target="../media/image5.sv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slideLayouts/slideLayout1.xml" Type="http://schemas.openxmlformats.org/officeDocument/2006/relationships/slideLayout"/><Relationship Id="rId10" Target="../notesSlides/notesSlide2.xml" Type="http://schemas.openxmlformats.org/officeDocument/2006/relationships/notesSlide"/></Relationships>
</file>

<file path=ppt/slides/_rels/slide20.xml.rels><?xml version="1.0" encoding="UTF-8" standalone="yes"?><Relationships xmlns="http://schemas.openxmlformats.org/package/2006/relationships"><Relationship Id="rId1" Target="../media/image60.png" Type="http://schemas.openxmlformats.org/officeDocument/2006/relationships/image"/><Relationship Id="rId2" Target="../media/image61.sv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20.xml" Type="http://schemas.openxmlformats.org/officeDocument/2006/relationships/notesSlide"/></Relationships>
</file>

<file path=ppt/slides/_rels/slide21.xml.rels><?xml version="1.0" encoding="UTF-8" standalone="yes"?><Relationships xmlns="http://schemas.openxmlformats.org/package/2006/relationships"><Relationship Id="rId1" Target="../media/image62.png" Type="http://schemas.openxmlformats.org/officeDocument/2006/relationships/image"/><Relationship Id="rId2" Target="../media/image63.sv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Relationship Id="rId5" Target="../slideLayouts/slideLayout1.xml" Type="http://schemas.openxmlformats.org/officeDocument/2006/relationships/slideLayout"/><Relationship Id="rId6" Target="../notesSlides/notesSlide21.xml" Type="http://schemas.openxmlformats.org/officeDocument/2006/relationships/notesSlide"/></Relationships>
</file>

<file path=ppt/slides/_rels/slide22.xml.rels><?xml version="1.0" encoding="UTF-8" standalone="yes"?><Relationships xmlns="http://schemas.openxmlformats.org/package/2006/relationships"><Relationship Id="rId1" Target="../media/image66.png" Type="http://schemas.openxmlformats.org/officeDocument/2006/relationships/image"/><Relationship Id="rId2" Target="../media/image67.sv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22.xml" Type="http://schemas.openxmlformats.org/officeDocument/2006/relationships/notesSlide"/></Relationships>
</file>

<file path=ppt/slides/_rels/slide23.xml.rels><?xml version="1.0" encoding="UTF-8" standalone="yes"?><Relationships xmlns="http://schemas.openxmlformats.org/package/2006/relationships"><Relationship Id="rId1" Target="../media/image68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<Relationships xmlns="http://schemas.openxmlformats.org/package/2006/relationships"><Relationship Id="rId1" Target="../slideLayouts/slideLayout1.xml" Type="http://schemas.openxmlformats.org/officeDocument/2006/relationships/slideLayout"/><Relationship Id="rId2" Target="../notesSlides/notesSlide24.xml" Type="http://schemas.openxmlformats.org/officeDocument/2006/relationships/notesSlide"/></Relationships>
</file>

<file path=ppt/slides/_rels/slide3.xml.rels><?xml version="1.0" encoding="UTF-8" standalone="yes"?><Relationships xmlns="http://schemas.openxmlformats.org/package/2006/relationships"><Relationship Id="rId1" Target="../media/image12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<Relationships xmlns="http://schemas.openxmlformats.org/package/2006/relationships"><Relationship Id="rId1" Target="../media/image13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5.xml.rels><?xml version="1.0" encoding="UTF-8" standalone="yes"?><Relationships xmlns="http://schemas.openxmlformats.org/package/2006/relationships"><Relationship Id="rId1" Target="../media/image14.png" Type="http://schemas.openxmlformats.org/officeDocument/2006/relationships/image"/><Relationship Id="rId2" Target="../media/image15.sv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5.xml" Type="http://schemas.openxmlformats.org/officeDocument/2006/relationships/notesSlide"/></Relationships>
</file>

<file path=ppt/slides/_rels/slide6.xml.rels><?xml version="1.0" encoding="UTF-8" standalone="yes"?><Relationships xmlns="http://schemas.openxmlformats.org/package/2006/relationships"><Relationship Id="rId1" Target="../media/image16.png" Type="http://schemas.openxmlformats.org/officeDocument/2006/relationships/image"/><Relationship Id="rId2" Target="../media/image17.svg" Type="http://schemas.openxmlformats.org/officeDocument/2006/relationships/image"/><Relationship Id="rId3" Target="../slideLayouts/slideLayout1.xml" Type="http://schemas.openxmlformats.org/officeDocument/2006/relationships/slideLayout"/><Relationship Id="rId4" Target="../notesSlides/notesSlide6.xml" Type="http://schemas.openxmlformats.org/officeDocument/2006/relationships/notesSlide"/></Relationships>
</file>

<file path=ppt/slides/_rels/slide7.xml.rels><?xml version="1.0" encoding="UTF-8" standalone="yes"?><Relationships xmlns="http://schemas.openxmlformats.org/package/2006/relationships"><Relationship Id="rId1" Target="../media/image18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<Relationships xmlns="http://schemas.openxmlformats.org/package/2006/relationships"><Relationship Id="rId1" Target="../media/image19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<Relationships xmlns="http://schemas.openxmlformats.org/package/2006/relationships"><Relationship Id="rId1" Target="../media/image20.pn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88952" cy="11427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80905" y="5223024"/>
            <a:ext cx="9699739" cy="1300631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>
              <a:lnSpc>
                <a:spcPts val="3415"/>
              </a:lnSpc>
              <a:buNone/>
            </a:pPr>
            <a:r>
              <a:rPr lang="en-US" sz="3206" spc="32" kern="0" dirty="0" smtClean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Single Page Application (SPA) vs Multi Page Application (MPA) - co lepiej sprawdza się w przypadku multimedialnych stron?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114271"/>
            <a:ext cx="12188952" cy="4761309"/>
          </a:xfrm>
          <a:prstGeom prst="rect">
            <a:avLst/>
          </a:prstGeom>
          <a:solidFill>
            <a:srgbClr val="000000">
              <a:alpha val="0000"/>
            </a:srgbClr>
          </a:solidFill>
        </p:spPr>
      </p:sp>
      <p:pic>
        <p:nvPicPr>
          <p:cNvPr id="5" name="Object 4" descr="SPA i MPA w kontekście multimedialnych stron">    </p:cNvPr>
          <p:cNvPicPr>
            <a:picLocks noChangeAspect="1"/>
          </p:cNvPicPr>
          <p:nvPr/>
        </p:nvPicPr>
        <p:blipFill>
          <a:blip r:embed="rId3"/>
          <a:srcRect l="0" r="0" t="15263" b="15263"/>
          <a:stretch/>
        </p:blipFill>
        <p:spPr>
          <a:xfrm>
            <a:off x="0" y="114271"/>
            <a:ext cx="12188952" cy="4761309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8475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0347"/>
            <a:ext cx="12188952" cy="105965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4174"/>
              </a:lnSpc>
              <a:buNone/>
            </a:pPr>
            <a:r>
              <a:rPr lang="en-US" sz="3919" spc="39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/>
            </a:r>
            <a:br>
              <a:rPr lang="en-US" sz="3919" spc="39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</a:br>
            <a:r>
              <a:rPr lang="en-US" sz="3919" spc="39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Przykłady SPA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761559" y="2519923"/>
            <a:ext cx="1428393" cy="1428393"/>
          </a:xfrm>
          <a:prstGeom prst="ellipse">
            <a:avLst/>
          </a:prstGeom>
          <a:solidFill>
            <a:srgbClr val="eff1eb">
              <a:alpha val="30000"/>
            </a:srgbClr>
          </a:solidFill>
        </p:spPr>
      </p:sp>
      <p:pic>
        <p:nvPicPr>
          <p:cNvPr id="5" name="Object 4" descr="image.png">    </p:cNvPr>
          <p:cNvPicPr>
            <a:picLocks noChangeAspect="1"/>
          </p:cNvPicPr>
          <p:nvPr/>
        </p:nvPicPr>
        <p:blipFill>
          <a:blip r:embed="rId3"/>
          <a:srcRect l="1542" r="7599" t="-40556" b="-40556"/>
          <a:stretch/>
        </p:blipFill>
        <p:spPr>
          <a:xfrm>
            <a:off x="2761559" y="2519923"/>
            <a:ext cx="1428393" cy="1428393"/>
          </a:xfrm>
          <a:prstGeom prst="ellipse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443629" y="4038252"/>
            <a:ext cx="4064254" cy="4605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b="1" sz="144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YouTube </a:t>
            </a:r>
            <a:r>
              <a:rPr lang="en-US" sz="144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- Intuicyjna platforma do oglądania i udostępniania filmów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7999000" y="2519923"/>
            <a:ext cx="1428393" cy="1428393"/>
          </a:xfrm>
          <a:prstGeom prst="ellipse">
            <a:avLst/>
          </a:prstGeom>
          <a:solidFill>
            <a:srgbClr val="eff1eb">
              <a:alpha val="30000"/>
            </a:srgbClr>
          </a:solidFill>
        </p:spPr>
      </p:sp>
      <p:pic>
        <p:nvPicPr>
          <p:cNvPr id="8" name="Object 7" descr="image.png">    </p:cNvPr>
          <p:cNvPicPr>
            <a:picLocks noChangeAspect="1"/>
          </p:cNvPicPr>
          <p:nvPr/>
        </p:nvPicPr>
        <p:blipFill>
          <a:blip r:embed="rId4"/>
          <a:srcRect l="17626" r="12963" t="375" b="375"/>
          <a:stretch/>
        </p:blipFill>
        <p:spPr>
          <a:xfrm>
            <a:off x="7999000" y="2519923"/>
            <a:ext cx="1428393" cy="1428393"/>
          </a:xfrm>
          <a:prstGeom prst="ellipse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6984841" y="4038252"/>
            <a:ext cx="3456711" cy="4605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b="1" sz="144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Netflix </a:t>
            </a:r>
            <a:r>
              <a:rPr lang="en-US" sz="144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- Popularna platforma streamingowa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0" y="5351712"/>
            <a:ext cx="12188952" cy="1504574"/>
          </a:xfrm>
          <a:prstGeom prst="rect">
            <a:avLst/>
          </a:prstGeom>
          <a:solidFill>
            <a:srgbClr val="b9d5b1"/>
          </a:solidFill>
        </p:spPr>
      </p:sp>
      <p:sp>
        <p:nvSpPr>
          <p:cNvPr id="11" name="Object 10"/>
          <p:cNvSpPr/>
          <p:nvPr/>
        </p:nvSpPr>
        <p:spPr>
          <a:xfrm>
            <a:off x="580880" y="5666355"/>
            <a:ext cx="11027193" cy="863781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268"/>
              </a:lnSpc>
              <a:buNone/>
            </a:pPr>
            <a:r>
              <a:rPr lang="en-US" b="1" sz="180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Single Page Applications to świetne rozwiązanie dla serwisów multimedialnych</a:t>
            </a:r>
            <a:r>
              <a:rPr lang="en-US" sz="180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, gdzie szybkość działania i wygoda użytkownika odgrywają kluczową rolę.  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982109" y="476131"/>
            <a:ext cx="5730712" cy="5904024"/>
          </a:xfrm>
          <a:prstGeom prst="rect">
            <a:avLst/>
          </a:prstGeom>
          <a:solidFill>
            <a:srgbClr val="b9d5b1"/>
          </a:solidFill>
        </p:spPr>
      </p:sp>
      <p:pic>
        <p:nvPicPr>
          <p:cNvPr id="3" name="Object 2" descr="Wikipedia">    </p:cNvPr>
          <p:cNvPicPr>
            <a:picLocks noChangeAspect="1"/>
          </p:cNvPicPr>
          <p:nvPr/>
        </p:nvPicPr>
        <p:blipFill>
          <a:blip r:embed="rId1"/>
          <a:srcRect l="5674" r="5674" t="0" b="0"/>
          <a:stretch/>
        </p:blipFill>
        <p:spPr>
          <a:xfrm>
            <a:off x="5982109" y="476131"/>
            <a:ext cx="5730712" cy="590402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78060" y="2468871"/>
            <a:ext cx="5425988" cy="481686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3794"/>
              </a:lnSpc>
              <a:buNone/>
            </a:pPr>
            <a:r>
              <a:rPr lang="en-US" sz="3563" spc="35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Przykład MPA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78060" y="3078716"/>
            <a:ext cx="5425988" cy="1278941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016"/>
              </a:lnSpc>
              <a:spcBef>
                <a:spcPts val="990"/>
              </a:spcBef>
              <a:buNone/>
            </a:pPr>
            <a:r>
              <a:rPr lang="en-US" sz="144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/>
            </a:r>
            <a:br>
              <a:rPr lang="en-US" sz="144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</a:br>
            <a:r>
              <a:rPr lang="en-US" sz="144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Przykład MPA to Wikipedia - jedna z największych i najpopularniejszych internetowych encyklopedii, dostępna w ponad 300 językach.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8475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7224"/>
            <a:ext cx="12188952" cy="144505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794"/>
              </a:lnSpc>
              <a:buNone/>
            </a:pPr>
            <a:r>
              <a:rPr lang="en-US" sz="3563" spc="35" kern="0" dirty="0" smtClean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/>
            </a:r>
            <a:br>
              <a:rPr lang="en-US" sz="3563" spc="35" kern="0" dirty="0" smtClean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</a:br>
            <a:r>
              <a:rPr lang="en-US" sz="3563" spc="35" kern="0" dirty="0" smtClean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/>
            </a:r>
            <a:br>
              <a:rPr lang="en-US" sz="3563" spc="35" kern="0" dirty="0" smtClean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</a:br>
            <a:r>
              <a:rPr lang="en-US" sz="3563" spc="35" kern="0" dirty="0" smtClean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Zalety i wady aplikacji SPA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52262" y="3605766"/>
            <a:ext cx="5446938" cy="1681668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722"/>
              </a:lnSpc>
              <a:buSzPct val="100000"/>
              <a:buChar char="•"/>
            </a:pPr>
            <a:r>
              <a:rPr lang="en-US" sz="216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Szybkie ładowanie</a:t>
            </a:r>
          </a:p>
          <a:p>
            <a:pPr algn="l" marL="242900" indent="-242900">
              <a:lnSpc>
                <a:spcPts val="2722"/>
              </a:lnSpc>
              <a:spcBef>
                <a:spcPts val="2490"/>
              </a:spcBef>
              <a:buSzPct val="100000"/>
              <a:buChar char="•"/>
            </a:pPr>
            <a:r>
              <a:rPr lang="en-US" sz="216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Płynna obsługa użytkownika</a:t>
            </a:r>
          </a:p>
          <a:p>
            <a:pPr algn="l" marL="242900" indent="-242900">
              <a:lnSpc>
                <a:spcPts val="2722"/>
              </a:lnSpc>
              <a:spcBef>
                <a:spcPts val="2490"/>
              </a:spcBef>
              <a:buSzPct val="100000"/>
              <a:buChar char="•"/>
            </a:pPr>
            <a:r>
              <a:rPr lang="en-US" sz="216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Mniej zapytań do serwera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284928" y="3605766"/>
            <a:ext cx="5446938" cy="135922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722"/>
              </a:lnSpc>
              <a:buSzPct val="100000"/>
              <a:buChar char="•"/>
            </a:pPr>
            <a:r>
              <a:rPr lang="en-US" sz="216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Problemy z SEO</a:t>
            </a:r>
          </a:p>
          <a:p>
            <a:pPr algn="l" marL="242900" indent="-242900">
              <a:lnSpc>
                <a:spcPts val="2722"/>
              </a:lnSpc>
              <a:spcBef>
                <a:spcPts val="2490"/>
              </a:spcBef>
              <a:buSzPct val="100000"/>
              <a:buChar char="•"/>
            </a:pPr>
            <a:r>
              <a:rPr lang="en-US" sz="216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Wolniejsze pierwsze ładowanie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a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8475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7224"/>
            <a:ext cx="12188952" cy="48168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794"/>
              </a:lnSpc>
              <a:buNone/>
            </a:pPr>
            <a:r>
              <a:rPr lang="en-US" sz="3563" spc="35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Zalety i wady MPA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87972" y="2110927"/>
            <a:ext cx="1428393" cy="1428393"/>
          </a:xfrm>
          <a:prstGeom prst="ellipse">
            <a:avLst/>
          </a:prstGeom>
          <a:solidFill>
            <a:srgbClr val="b9d5b1"/>
          </a:solidFill>
        </p:spPr>
      </p:sp>
      <p:pic>
        <p:nvPicPr>
          <p:cNvPr id="5" name="Object 4" descr="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7829" y="2481860"/>
            <a:ext cx="495176" cy="676106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08520" y="3629255"/>
            <a:ext cx="2587296" cy="4605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Łatwiejsza optymalizacja pod SEO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916177" y="2110927"/>
            <a:ext cx="1428393" cy="1428393"/>
          </a:xfrm>
          <a:prstGeom prst="ellipse">
            <a:avLst/>
          </a:prstGeom>
          <a:solidFill>
            <a:srgbClr val="b9d5b1"/>
          </a:solidFill>
        </p:spPr>
      </p:sp>
      <p:pic>
        <p:nvPicPr>
          <p:cNvPr id="8" name="Object 7" descr="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96035" y="2481860"/>
            <a:ext cx="495176" cy="676106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3829045" y="3629255"/>
            <a:ext cx="1602657" cy="4605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Prostsza implementacja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844382" y="2110927"/>
            <a:ext cx="1428393" cy="1428393"/>
          </a:xfrm>
          <a:prstGeom prst="ellipse">
            <a:avLst/>
          </a:prstGeom>
          <a:solidFill>
            <a:srgbClr val="f66a2e"/>
          </a:solidFill>
        </p:spPr>
      </p:sp>
      <p:pic>
        <p:nvPicPr>
          <p:cNvPr id="11" name="Object 10" descr="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90760" y="2507006"/>
            <a:ext cx="495176" cy="676106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6385392" y="3629255"/>
            <a:ext cx="2346373" cy="4605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Częstsze przeładowania stron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9772587" y="2110927"/>
            <a:ext cx="1428393" cy="1428393"/>
          </a:xfrm>
          <a:prstGeom prst="ellipse">
            <a:avLst/>
          </a:prstGeom>
          <a:solidFill>
            <a:srgbClr val="f66a2e"/>
          </a:solidFill>
        </p:spPr>
      </p:sp>
      <p:pic>
        <p:nvPicPr>
          <p:cNvPr id="14" name="Object 13" descr="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18966" y="2507006"/>
            <a:ext cx="495176" cy="676106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9193136" y="3629255"/>
            <a:ext cx="2587296" cy="69078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Mniej elastyczności w dynamicznych treściach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0" y="5351712"/>
            <a:ext cx="12188952" cy="1504574"/>
          </a:xfrm>
          <a:prstGeom prst="rect">
            <a:avLst/>
          </a:prstGeom>
          <a:solidFill>
            <a:srgbClr val="f66a2e"/>
          </a:solidFill>
        </p:spPr>
      </p:sp>
      <p:sp>
        <p:nvSpPr>
          <p:cNvPr id="17" name="Object 16"/>
          <p:cNvSpPr/>
          <p:nvPr/>
        </p:nvSpPr>
        <p:spPr>
          <a:xfrm>
            <a:off x="299962" y="5666355"/>
            <a:ext cx="11589027" cy="863781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268"/>
              </a:lnSpc>
              <a:buNone/>
            </a:pPr>
            <a:r>
              <a:rPr lang="en-US" sz="180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Wybór między MPA a SPA (Single-Page Application) zależy od specyfiki projektu i preferencji zespołu. Warto dokładnie przeanalizować zalety i wady każdego podejścia, aby wybrać najlepsze rozwiązanie dla danej aplikacji.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f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7442879" y="476131"/>
            <a:ext cx="4269942" cy="5904024"/>
          </a:xfrm>
          <a:prstGeom prst="rect">
            <a:avLst/>
          </a:prstGeom>
          <a:solidFill>
            <a:srgbClr val="b9d5b1"/>
          </a:solidFill>
        </p:spPr>
      </p:sp>
      <p:pic>
        <p:nvPicPr>
          <p:cNvPr id="3" name="Object 2" descr="SPA in the context of multimedia websites">    </p:cNvPr>
          <p:cNvPicPr>
            <a:picLocks noChangeAspect="1"/>
          </p:cNvPicPr>
          <p:nvPr/>
        </p:nvPicPr>
        <p:blipFill>
          <a:blip r:embed="rId1"/>
          <a:srcRect l="28021" r="28021" t="0" b="0"/>
          <a:stretch/>
        </p:blipFill>
        <p:spPr>
          <a:xfrm>
            <a:off x="7442879" y="476131"/>
            <a:ext cx="4269942" cy="590402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877509" y="2359361"/>
            <a:ext cx="5687860" cy="96337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3794"/>
              </a:lnSpc>
              <a:buNone/>
            </a:pPr>
            <a:r>
              <a:rPr lang="en-US" sz="3563" spc="35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SPA w kontekście stron multimedialnych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69966" y="3450891"/>
            <a:ext cx="6902946" cy="102315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016"/>
              </a:lnSpc>
              <a:spcBef>
                <a:spcPts val="990"/>
              </a:spcBef>
              <a:buNone/>
            </a:pPr>
            <a:r>
              <a:rPr lang="en-US" sz="144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/>
            </a:r>
            <a:br>
              <a:rPr lang="en-US" sz="144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</a:br>
            <a:r>
              <a:rPr lang="en-US" sz="144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Dzięki dynamicznej aktualizacji treści, użytkownicy mogą płynnie przeglądać materiały, bez konieczności przeładowywania całej strony.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f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431577" y="476131"/>
            <a:ext cx="5281244" cy="5904024"/>
          </a:xfrm>
          <a:prstGeom prst="rect">
            <a:avLst/>
          </a:prstGeom>
          <a:solidFill>
            <a:srgbClr val="b9d5b1"/>
          </a:solidFill>
        </p:spPr>
      </p:sp>
      <p:pic>
        <p:nvPicPr>
          <p:cNvPr id="3" name="Object 2" descr="MPA (Multi-Page Application)">    </p:cNvPr>
          <p:cNvPicPr>
            <a:picLocks noChangeAspect="1"/>
          </p:cNvPicPr>
          <p:nvPr/>
        </p:nvPicPr>
        <p:blipFill>
          <a:blip r:embed="rId1"/>
          <a:srcRect l="26589" r="26589" t="0" b="0"/>
          <a:stretch/>
        </p:blipFill>
        <p:spPr>
          <a:xfrm>
            <a:off x="6431577" y="476131"/>
            <a:ext cx="5281244" cy="590402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98534" y="2102250"/>
            <a:ext cx="5834509" cy="96337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3794"/>
              </a:lnSpc>
              <a:buNone/>
            </a:pPr>
            <a:r>
              <a:rPr lang="en-US" sz="3563" spc="35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MPA w kontekście stron multimedialnych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98534" y="3193781"/>
            <a:ext cx="5834509" cy="1534729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016"/>
              </a:lnSpc>
              <a:spcBef>
                <a:spcPts val="990"/>
              </a:spcBef>
              <a:buNone/>
            </a:pPr>
            <a:r>
              <a:rPr lang="en-US" sz="144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/>
            </a:r>
            <a:br>
              <a:rPr lang="en-US" sz="144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</a:br>
            <a:r>
              <a:rPr lang="en-US" sz="144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Multi-Page Application (MPA) to rozwiązanie, które może być lepszym wyborem dla niektórych witryn multimedialnych, zwłaszcza jeśli zawierają statyczne treści lub wymagają złożonych interakcji użytkownika.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8475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7224"/>
            <a:ext cx="12188952" cy="96337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794"/>
              </a:lnSpc>
              <a:buNone/>
            </a:pPr>
            <a:r>
              <a:rPr lang="en-US" sz="3563" spc="35" kern="0" dirty="0" smtClean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/>
            </a:r>
            <a:br>
              <a:rPr lang="en-US" sz="3563" spc="35" kern="0" dirty="0" smtClean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</a:br>
            <a:r>
              <a:rPr lang="en-US" sz="3563" spc="35" kern="0" dirty="0" smtClean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SEO w SPA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476006" y="2556109"/>
            <a:ext cx="1428393" cy="1428393"/>
          </a:xfrm>
          <a:prstGeom prst="ellipse">
            <a:avLst/>
          </a:prstGeom>
          <a:solidFill>
            <a:srgbClr val="b9d5b1"/>
          </a:solidFill>
        </p:spPr>
      </p:sp>
      <p:pic>
        <p:nvPicPr>
          <p:cNvPr id="5" name="Object 4" descr="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55428" y="3035885"/>
            <a:ext cx="685629" cy="476131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859892" y="4063725"/>
            <a:ext cx="2660620" cy="2764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77"/>
              </a:lnSpc>
              <a:buNone/>
            </a:pPr>
            <a:r>
              <a:rPr lang="en-US" b="1" sz="1728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Problemy SEO w SPA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5380280" y="2556109"/>
            <a:ext cx="1428393" cy="1428393"/>
          </a:xfrm>
          <a:prstGeom prst="ellipse">
            <a:avLst/>
          </a:prstGeom>
          <a:solidFill>
            <a:srgbClr val="b9d5b1"/>
          </a:solidFill>
        </p:spPr>
      </p:sp>
      <p:pic>
        <p:nvPicPr>
          <p:cNvPr id="8" name="Object 7" descr="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1546" y="3052619"/>
            <a:ext cx="590402" cy="476131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318984" y="4063725"/>
            <a:ext cx="3550985" cy="2764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77"/>
              </a:lnSpc>
              <a:buNone/>
            </a:pPr>
            <a:r>
              <a:rPr lang="en-US" b="1" sz="1728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Trudności w indeksowaniu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9284553" y="2556109"/>
            <a:ext cx="1428393" cy="1428393"/>
          </a:xfrm>
          <a:prstGeom prst="ellipse">
            <a:avLst/>
          </a:prstGeom>
          <a:solidFill>
            <a:srgbClr val="b9d5b1"/>
          </a:solidFill>
        </p:spPr>
      </p:sp>
      <p:pic>
        <p:nvPicPr>
          <p:cNvPr id="11" name="Object 10" descr="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30495" y="2927080"/>
            <a:ext cx="723719" cy="676106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8223257" y="4063725"/>
            <a:ext cx="3550985" cy="27642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77"/>
              </a:lnSpc>
              <a:buNone/>
            </a:pPr>
            <a:r>
              <a:rPr lang="en-US" b="1" sz="1728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Powolne ładowanie strony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0" y="5351712"/>
            <a:ext cx="12188952" cy="1504574"/>
          </a:xfrm>
          <a:prstGeom prst="rect">
            <a:avLst/>
          </a:prstGeom>
          <a:solidFill>
            <a:srgbClr val="f66a2e"/>
          </a:solidFill>
        </p:spPr>
      </p:sp>
      <p:sp>
        <p:nvSpPr>
          <p:cNvPr id="14" name="Object 13"/>
          <p:cNvSpPr/>
          <p:nvPr/>
        </p:nvSpPr>
        <p:spPr>
          <a:xfrm>
            <a:off x="1553615" y="5666355"/>
            <a:ext cx="9081722" cy="863781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268"/>
              </a:lnSpc>
              <a:buNone/>
            </a:pPr>
            <a:r>
              <a:rPr lang="en-US" sz="180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Chociaż aplikacje SPA mogą być atrakcyjne dla użytkowników, wymagają szczególnej uwagi pod kątem optymalizacji SEO, aby zapewnić wysoką widoczność w wynikach wyszukiwania.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f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8475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7224"/>
            <a:ext cx="12188952" cy="48168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794"/>
              </a:lnSpc>
              <a:buNone/>
            </a:pPr>
            <a:r>
              <a:rPr lang="en-US" sz="3563" spc="35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Optymalizacja SEO w MPA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571232"/>
            <a:ext cx="3618595" cy="2309235"/>
          </a:xfrm>
          <a:prstGeom prst="rect">
            <a:avLst/>
          </a:prstGeom>
          <a:solidFill>
            <a:srgbClr val="b9d5b1"/>
          </a:solidFill>
        </p:spPr>
      </p:sp>
      <p:sp>
        <p:nvSpPr>
          <p:cNvPr id="5" name="Object 4"/>
          <p:cNvSpPr/>
          <p:nvPr/>
        </p:nvSpPr>
        <p:spPr>
          <a:xfrm>
            <a:off x="761810" y="1781920"/>
            <a:ext cx="3456711" cy="32628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570"/>
              </a:lnSpc>
              <a:buNone/>
            </a:pPr>
            <a:r>
              <a:rPr lang="en-US" sz="204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Struktura URL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1810" y="2255274"/>
            <a:ext cx="3456711" cy="79990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100"/>
              </a:lnSpc>
              <a:spcBef>
                <a:spcPts val="1136"/>
              </a:spcBef>
              <a:buNone/>
            </a:pPr>
            <a:r>
              <a:rPr lang="en-US" sz="150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Adresy powinny być czytelne i zawierać słowa kluczowe.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285178" y="1571232"/>
            <a:ext cx="3618595" cy="2309235"/>
          </a:xfrm>
          <a:prstGeom prst="rect">
            <a:avLst/>
          </a:prstGeom>
          <a:solidFill>
            <a:srgbClr val="b9d5b1"/>
          </a:solidFill>
        </p:spPr>
      </p:sp>
      <p:sp>
        <p:nvSpPr>
          <p:cNvPr id="8" name="Object 7"/>
          <p:cNvSpPr/>
          <p:nvPr/>
        </p:nvSpPr>
        <p:spPr>
          <a:xfrm>
            <a:off x="4570857" y="1781920"/>
            <a:ext cx="3456711" cy="32628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570"/>
              </a:lnSpc>
              <a:buNone/>
            </a:pPr>
            <a:r>
              <a:rPr lang="en-US" sz="204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Tytuły i nagłówki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570857" y="2255274"/>
            <a:ext cx="3456711" cy="133316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100"/>
              </a:lnSpc>
              <a:spcBef>
                <a:spcPts val="1136"/>
              </a:spcBef>
              <a:buNone/>
            </a:pPr>
            <a:r>
              <a:rPr lang="en-US" sz="150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Odpowiednie wykorzystanie tytułów i nagłówków (H1, H2, H3) w celu lepszej strukturyzacji treści i poprawy zrozumienia.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8094226" y="1571232"/>
            <a:ext cx="3618595" cy="2309235"/>
          </a:xfrm>
          <a:prstGeom prst="rect">
            <a:avLst/>
          </a:prstGeom>
          <a:solidFill>
            <a:srgbClr val="b9d5b1"/>
          </a:solidFill>
        </p:spPr>
      </p:sp>
      <p:sp>
        <p:nvSpPr>
          <p:cNvPr id="11" name="Object 10"/>
          <p:cNvSpPr/>
          <p:nvPr/>
        </p:nvSpPr>
        <p:spPr>
          <a:xfrm>
            <a:off x="8379905" y="1781920"/>
            <a:ext cx="3456711" cy="32628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570"/>
              </a:lnSpc>
              <a:buNone/>
            </a:pPr>
            <a:r>
              <a:rPr lang="en-US" sz="204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Treść strony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8379905" y="2255274"/>
            <a:ext cx="3456711" cy="106653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100"/>
              </a:lnSpc>
              <a:spcBef>
                <a:spcPts val="1136"/>
              </a:spcBef>
              <a:buNone/>
            </a:pPr>
            <a:r>
              <a:rPr lang="en-US" sz="150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Powinna być unikalna, wartościowa i dobrze zoptymalizowana pod kątem słów kluczowych.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476131" y="4070920"/>
            <a:ext cx="5523119" cy="2309235"/>
          </a:xfrm>
          <a:prstGeom prst="rect">
            <a:avLst/>
          </a:prstGeom>
          <a:solidFill>
            <a:srgbClr val="b9d5b1"/>
          </a:solidFill>
        </p:spPr>
      </p:sp>
      <p:sp>
        <p:nvSpPr>
          <p:cNvPr id="14" name="Object 13"/>
          <p:cNvSpPr/>
          <p:nvPr/>
        </p:nvSpPr>
        <p:spPr>
          <a:xfrm>
            <a:off x="761810" y="4281607"/>
            <a:ext cx="5551687" cy="32628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570"/>
              </a:lnSpc>
              <a:buNone/>
            </a:pPr>
            <a:r>
              <a:rPr lang="en-US" sz="204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Optymalizacja obrazów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761810" y="4754961"/>
            <a:ext cx="5551687" cy="79990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100"/>
              </a:lnSpc>
              <a:spcBef>
                <a:spcPts val="1136"/>
              </a:spcBef>
              <a:buNone/>
            </a:pPr>
            <a:r>
              <a:rPr lang="en-US" sz="150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Odpowiednie formatowanie i opisy pomagają w szybszym ładowaniu strony i lepszym indeksowaniu obrazów.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6189702" y="4070920"/>
            <a:ext cx="5523119" cy="2309235"/>
          </a:xfrm>
          <a:prstGeom prst="rect">
            <a:avLst/>
          </a:prstGeom>
          <a:solidFill>
            <a:srgbClr val="b9d5b1"/>
          </a:solidFill>
        </p:spPr>
      </p:sp>
      <p:sp>
        <p:nvSpPr>
          <p:cNvPr id="17" name="Object 16"/>
          <p:cNvSpPr/>
          <p:nvPr/>
        </p:nvSpPr>
        <p:spPr>
          <a:xfrm>
            <a:off x="6475381" y="4281607"/>
            <a:ext cx="5551687" cy="32628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570"/>
              </a:lnSpc>
              <a:buNone/>
            </a:pPr>
            <a:r>
              <a:rPr lang="en-US" sz="204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Linkowanie wewnętrzne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6475381" y="4754961"/>
            <a:ext cx="5551687" cy="79990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>
              <a:lnSpc>
                <a:spcPts val="2100"/>
              </a:lnSpc>
              <a:spcBef>
                <a:spcPts val="1136"/>
              </a:spcBef>
              <a:buNone/>
            </a:pPr>
            <a:r>
              <a:rPr lang="en-US" sz="150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Ułatwia nawigację i pozwala skuteczniej przekazywać wartość SEO pomiędzy podstronami.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ef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8475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7224"/>
            <a:ext cx="12188952" cy="48168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794"/>
              </a:lnSpc>
              <a:buNone/>
            </a:pPr>
            <a:r>
              <a:rPr lang="en-US" sz="3563" spc="35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Wydajność SPA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476006" y="2403747"/>
            <a:ext cx="1428393" cy="1428393"/>
          </a:xfrm>
          <a:prstGeom prst="ellipse">
            <a:avLst/>
          </a:prstGeom>
          <a:solidFill>
            <a:srgbClr val="b9d5b1"/>
          </a:solidFill>
        </p:spPr>
      </p:sp>
      <p:pic>
        <p:nvPicPr>
          <p:cNvPr id="5" name="Object 4" descr="image.png">    </p:cNvPr>
          <p:cNvPicPr>
            <a:picLocks noChangeAspect="1"/>
          </p:cNvPicPr>
          <p:nvPr/>
        </p:nvPicPr>
        <p:blipFill>
          <a:blip r:embed="rId3"/>
          <a:srcRect l="18713" r="10180" t="0" b="0"/>
          <a:stretch/>
        </p:blipFill>
        <p:spPr>
          <a:xfrm>
            <a:off x="1476006" y="2403747"/>
            <a:ext cx="1428393" cy="1428393"/>
          </a:xfrm>
          <a:prstGeom prst="ellipse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802281" y="3908718"/>
            <a:ext cx="2775843" cy="28792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268"/>
              </a:lnSpc>
              <a:buNone/>
            </a:pPr>
            <a:r>
              <a:rPr lang="en-US" b="1" sz="180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Szybkość ładowania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5380280" y="2403747"/>
            <a:ext cx="1428393" cy="1428393"/>
          </a:xfrm>
          <a:prstGeom prst="ellipse">
            <a:avLst/>
          </a:prstGeom>
          <a:solidFill>
            <a:srgbClr val="b9d5b1"/>
          </a:solidFill>
        </p:spPr>
      </p:sp>
      <p:pic>
        <p:nvPicPr>
          <p:cNvPr id="8" name="Object 7" descr="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6662" y="2850037"/>
            <a:ext cx="561835" cy="561835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858440" y="3908718"/>
            <a:ext cx="2472072" cy="28792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268"/>
              </a:lnSpc>
              <a:buNone/>
            </a:pPr>
            <a:r>
              <a:rPr lang="en-US" b="1" sz="180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Pamięć podręczna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9284553" y="2403747"/>
            <a:ext cx="1428393" cy="1428393"/>
          </a:xfrm>
          <a:prstGeom prst="ellipse">
            <a:avLst/>
          </a:prstGeom>
          <a:solidFill>
            <a:srgbClr val="b9d5b1"/>
          </a:solidFill>
        </p:spPr>
      </p:sp>
      <p:pic>
        <p:nvPicPr>
          <p:cNvPr id="11" name="Object 10" descr="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47235" y="2808189"/>
            <a:ext cx="704674" cy="599925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8380381" y="3908718"/>
            <a:ext cx="3236738" cy="28792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268"/>
              </a:lnSpc>
              <a:buNone/>
            </a:pPr>
            <a:r>
              <a:rPr lang="en-US" b="1" sz="180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Optymalizacja zasobów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0" y="5637390"/>
            <a:ext cx="12188952" cy="1218895"/>
          </a:xfrm>
          <a:prstGeom prst="rect">
            <a:avLst/>
          </a:prstGeom>
          <a:solidFill>
            <a:srgbClr val="f66a2e"/>
          </a:solidFill>
        </p:spPr>
      </p:sp>
      <p:sp>
        <p:nvSpPr>
          <p:cNvPr id="14" name="Object 13"/>
          <p:cNvSpPr/>
          <p:nvPr/>
        </p:nvSpPr>
        <p:spPr>
          <a:xfrm>
            <a:off x="935597" y="5952033"/>
            <a:ext cx="10317757" cy="57585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268"/>
              </a:lnSpc>
              <a:buNone/>
            </a:pPr>
            <a:r>
              <a:rPr lang="en-US" sz="180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SPA zapewniają płynne działanie i wysoką responsywność, co sprawia, że są atrakcyjnym wyborem dla nowoczesnych aplikacji internetowych.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1476097" y="2399791"/>
            <a:ext cx="1428211" cy="1428211"/>
          </a:xfrm>
          <a:prstGeom prst="ellipse">
            <a:avLst/>
          </a:prstGeom>
          <a:solidFill>
            <a:srgbClr val="b9d5b1"/>
          </a:solidFill>
        </p:spPr>
      </p:sp>
      <p:pic>
        <p:nvPicPr>
          <p:cNvPr id="16" name="Object 15" descr="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66509" y="2645158"/>
            <a:ext cx="647538" cy="933217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532641" y="476131"/>
            <a:ext cx="6180180" cy="5904024"/>
          </a:xfrm>
          <a:prstGeom prst="rect">
            <a:avLst/>
          </a:prstGeom>
          <a:solidFill>
            <a:srgbClr val="b9d5b1"/>
          </a:solidFill>
        </p:spPr>
      </p:sp>
      <p:pic>
        <p:nvPicPr>
          <p:cNvPr id="3" name="Object 2" descr="7JX0-bfiuxQ">    </p:cNvPr>
          <p:cNvPicPr>
            <a:picLocks noChangeAspect="1"/>
          </p:cNvPicPr>
          <p:nvPr/>
        </p:nvPicPr>
        <p:blipFill>
          <a:blip r:embed="rId1"/>
          <a:srcRect l="10743" r="10743" t="0" b="0"/>
          <a:stretch/>
        </p:blipFill>
        <p:spPr>
          <a:xfrm>
            <a:off x="5532641" y="476131"/>
            <a:ext cx="6180180" cy="590402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708007" y="1992740"/>
            <a:ext cx="4116628" cy="96337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3794"/>
              </a:lnSpc>
              <a:buNone/>
            </a:pPr>
            <a:r>
              <a:rPr lang="en-US" sz="3563" spc="35" kern="0" dirty="0" smtClean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Wydajność MPA</a:t>
            </a:r>
            <a:br>
              <a:rPr lang="en-US" sz="3563" spc="35" kern="0" dirty="0" smtClean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</a:br>
            <a:r>
              <a:rPr lang="en-US" sz="3563" spc="35" kern="0" dirty="0" smtClean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/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895126" y="3179100"/>
            <a:ext cx="4116628" cy="1657465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l" marL="242900" indent="-242900">
              <a:lnSpc>
                <a:spcPts val="2268"/>
              </a:lnSpc>
              <a:spcBef>
                <a:spcPts val="1721"/>
              </a:spcBef>
              <a:buSzPct val="100000"/>
              <a:buChar char="•"/>
            </a:pPr>
            <a:r>
              <a:rPr lang="en-US" sz="180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Buforowanie i kompresja</a:t>
            </a:r>
          </a:p>
          <a:p>
            <a:pPr algn="l" marL="242900" indent="-242900">
              <a:lnSpc>
                <a:spcPts val="2268"/>
              </a:lnSpc>
              <a:spcBef>
                <a:spcPts val="1952"/>
              </a:spcBef>
              <a:buSzPct val="100000"/>
              <a:buChar char="•"/>
            </a:pPr>
            <a:r>
              <a:rPr lang="en-US" sz="180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Wstępne ładowanie zasobów</a:t>
            </a:r>
          </a:p>
          <a:p>
            <a:pPr algn="l" marL="242900" indent="-242900">
              <a:lnSpc>
                <a:spcPts val="2268"/>
              </a:lnSpc>
              <a:spcBef>
                <a:spcPts val="1952"/>
              </a:spcBef>
              <a:buSzPct val="100000"/>
              <a:buChar char="•"/>
            </a:pPr>
            <a:r>
              <a:rPr lang="en-US" sz="180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Optymalizacja zapytań do serwera   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8475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7224"/>
            <a:ext cx="12188952" cy="48168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794"/>
              </a:lnSpc>
              <a:buNone/>
            </a:pPr>
            <a:r>
              <a:rPr lang="en-US" sz="3563" spc="35" kern="0" dirty="0" smtClean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Wprowadzenie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476006" y="2140923"/>
            <a:ext cx="1428393" cy="1428393"/>
          </a:xfrm>
          <a:prstGeom prst="ellipse">
            <a:avLst/>
          </a:prstGeom>
          <a:solidFill>
            <a:srgbClr val="b9d5b1"/>
          </a:solidFill>
        </p:spPr>
      </p:sp>
      <p:pic>
        <p:nvPicPr>
          <p:cNvPr id="5" name="Object 4" descr="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6619" y="2620723"/>
            <a:ext cx="895126" cy="46660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833705" y="3659251"/>
            <a:ext cx="2712994" cy="92104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/>
            </a:r>
            <a:br>
              <a:rPr lang="en-US" sz="144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</a:br>
            <a:r>
              <a:rPr lang="en-US" sz="144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Porównanie SPA i MPA w kontekście stron multimedialnych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5380280" y="2140923"/>
            <a:ext cx="1428393" cy="1428393"/>
          </a:xfrm>
          <a:prstGeom prst="ellipse">
            <a:avLst/>
          </a:prstGeom>
          <a:solidFill>
            <a:srgbClr val="b9d5b1"/>
          </a:solidFill>
        </p:spPr>
      </p:sp>
      <p:pic>
        <p:nvPicPr>
          <p:cNvPr id="8" name="Object 7" descr="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4805" y="2545392"/>
            <a:ext cx="618970" cy="618970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4428970" y="3659251"/>
            <a:ext cx="3331012" cy="69078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/>
            </a:r>
            <a:br>
              <a:rPr lang="en-US" sz="144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</a:br>
            <a:r>
              <a:rPr lang="en-US" sz="144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Czynniki do rozważenia przy wyborze SPA lub MPA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9284553" y="2140923"/>
            <a:ext cx="1428393" cy="1428393"/>
          </a:xfrm>
          <a:prstGeom prst="ellipse">
            <a:avLst/>
          </a:prstGeom>
          <a:solidFill>
            <a:srgbClr val="b9d5b1"/>
          </a:solidFill>
        </p:spPr>
      </p:sp>
      <p:pic>
        <p:nvPicPr>
          <p:cNvPr id="11" name="Object 10" descr="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2336" y="2587239"/>
            <a:ext cx="657061" cy="542789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8396093" y="3659251"/>
            <a:ext cx="3205313" cy="69078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/>
            </a:r>
            <a:br>
              <a:rPr lang="en-US" sz="144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</a:br>
            <a:r>
              <a:rPr lang="en-US" sz="144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Zastosowanie SPA i MPA w projektach multimedialnych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0" y="5637390"/>
            <a:ext cx="12188952" cy="1218895"/>
          </a:xfrm>
          <a:prstGeom prst="rect">
            <a:avLst/>
          </a:prstGeom>
          <a:solidFill>
            <a:srgbClr val="b9d5b1"/>
          </a:solidFill>
        </p:spPr>
      </p:sp>
      <p:sp>
        <p:nvSpPr>
          <p:cNvPr id="14" name="Object 13"/>
          <p:cNvSpPr/>
          <p:nvPr/>
        </p:nvSpPr>
        <p:spPr>
          <a:xfrm>
            <a:off x="-47613" y="5952033"/>
            <a:ext cx="12284178" cy="57585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268"/>
              </a:lnSpc>
              <a:buNone/>
            </a:pPr>
            <a:r>
              <a:rPr lang="en-US" sz="180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Decyzja o wyborze między SPA a MPA dla multimedialnej strony internetowej powinna być podjęta po dokładnej analizie wymagań projektu i preferencji użytkowników.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8475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7224"/>
            <a:ext cx="12188952" cy="48168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794"/>
              </a:lnSpc>
              <a:buNone/>
            </a:pPr>
            <a:r>
              <a:rPr lang="en-US" sz="3563" spc="35" kern="0" dirty="0" smtClean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Bezpieczeństwo: SPA vs. MPA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861297" y="3913928"/>
            <a:ext cx="2275659" cy="2275663"/>
          </a:xfrm>
          <a:prstGeom prst="ellipse">
            <a:avLst/>
          </a:prstGeom>
          <a:solidFill>
            <a:srgbClr val="b9d5b1">
              <a:alpha val="30000"/>
            </a:srgbClr>
          </a:solidFill>
        </p:spPr>
      </p:sp>
      <p:sp>
        <p:nvSpPr>
          <p:cNvPr id="5" name="Object 4"/>
          <p:cNvSpPr/>
          <p:nvPr/>
        </p:nvSpPr>
        <p:spPr>
          <a:xfrm>
            <a:off x="5167449" y="4913264"/>
            <a:ext cx="1854054" cy="4605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Single Page App (SPA)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3690014" y="2742515"/>
            <a:ext cx="2275662" cy="2275662"/>
          </a:xfrm>
          <a:prstGeom prst="ellipse">
            <a:avLst/>
          </a:prstGeom>
          <a:solidFill>
            <a:srgbClr val="b9d5b1">
              <a:alpha val="30000"/>
            </a:srgbClr>
          </a:solidFill>
        </p:spPr>
      </p:sp>
      <p:sp>
        <p:nvSpPr>
          <p:cNvPr id="7" name="Object 6"/>
          <p:cNvSpPr/>
          <p:nvPr/>
        </p:nvSpPr>
        <p:spPr>
          <a:xfrm>
            <a:off x="3812734" y="3741860"/>
            <a:ext cx="2220675" cy="4605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Monolithic Web App (MPA)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861297" y="1571232"/>
            <a:ext cx="2275659" cy="2275662"/>
          </a:xfrm>
          <a:prstGeom prst="ellipse">
            <a:avLst/>
          </a:prstGeom>
          <a:solidFill>
            <a:srgbClr val="b9d5b1">
              <a:alpha val="30000"/>
            </a:srgbClr>
          </a:solidFill>
        </p:spPr>
      </p:sp>
      <p:sp>
        <p:nvSpPr>
          <p:cNvPr id="9" name="Object 8"/>
          <p:cNvSpPr/>
          <p:nvPr/>
        </p:nvSpPr>
        <p:spPr>
          <a:xfrm>
            <a:off x="5293148" y="2570456"/>
            <a:ext cx="1602657" cy="4605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Client-Server Communication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032712" y="2742515"/>
            <a:ext cx="2275662" cy="2275662"/>
          </a:xfrm>
          <a:prstGeom prst="ellipse">
            <a:avLst/>
          </a:prstGeom>
          <a:solidFill>
            <a:srgbClr val="b9d5b1">
              <a:alpha val="30000"/>
            </a:srgbClr>
          </a:solidFill>
        </p:spPr>
      </p:sp>
      <p:sp>
        <p:nvSpPr>
          <p:cNvPr id="11" name="Object 10"/>
          <p:cNvSpPr/>
          <p:nvPr/>
        </p:nvSpPr>
        <p:spPr>
          <a:xfrm>
            <a:off x="6585013" y="3741860"/>
            <a:ext cx="1361734" cy="4605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Caching and Performance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f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8475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7224"/>
            <a:ext cx="12188952" cy="48168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794"/>
              </a:lnSpc>
              <a:buNone/>
            </a:pPr>
            <a:r>
              <a:rPr lang="en-US" sz="3563" spc="35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Zastosowanie w realnych projektach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2761559" y="2088072"/>
            <a:ext cx="1428393" cy="1428393"/>
          </a:xfrm>
          <a:prstGeom prst="ellipse">
            <a:avLst/>
          </a:prstGeom>
          <a:solidFill>
            <a:srgbClr val="fafbf7"/>
          </a:solidFill>
        </p:spPr>
      </p:sp>
      <p:pic>
        <p:nvPicPr>
          <p:cNvPr id="5" name="Object 4" descr="image.png">    </p:cNvPr>
          <p:cNvPicPr>
            <a:picLocks noChangeAspect="1"/>
          </p:cNvPicPr>
          <p:nvPr/>
        </p:nvPicPr>
        <p:blipFill>
          <a:blip r:embed="rId3"/>
          <a:srcRect l="4221" r="4221" t="-33604" b="-33604"/>
          <a:stretch/>
        </p:blipFill>
        <p:spPr>
          <a:xfrm>
            <a:off x="2761559" y="2088072"/>
            <a:ext cx="1428393" cy="1428393"/>
          </a:xfrm>
          <a:prstGeom prst="ellipse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1626939" y="3606401"/>
            <a:ext cx="3697633" cy="23026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b="1" sz="144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Twitch - SPA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626939" y="3922896"/>
            <a:ext cx="3697633" cy="42640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680"/>
              </a:lnSpc>
              <a:spcBef>
                <a:spcPts val="666"/>
              </a:spcBef>
              <a:buNone/>
            </a:pPr>
            <a:r>
              <a:rPr lang="en-US" sz="120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Twitch to platforma streamingowa dla graczy.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7999000" y="2088072"/>
            <a:ext cx="1428393" cy="1428393"/>
          </a:xfrm>
          <a:prstGeom prst="ellipse">
            <a:avLst/>
          </a:prstGeom>
          <a:solidFill>
            <a:srgbClr val="b9d5b1"/>
          </a:solidFill>
        </p:spPr>
      </p:sp>
      <p:pic>
        <p:nvPicPr>
          <p:cNvPr id="9" name="Object 8" descr="image.png">    </p:cNvPr>
          <p:cNvPicPr>
            <a:picLocks noChangeAspect="1"/>
          </p:cNvPicPr>
          <p:nvPr/>
        </p:nvPicPr>
        <p:blipFill>
          <a:blip r:embed="rId4"/>
          <a:srcRect l="19937" r="19125" t="379" b="0"/>
          <a:stretch/>
        </p:blipFill>
        <p:spPr>
          <a:xfrm>
            <a:off x="7999000" y="2088072"/>
            <a:ext cx="1428393" cy="1428393"/>
          </a:xfrm>
          <a:prstGeom prst="ellipse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6660120" y="3606401"/>
            <a:ext cx="4106153" cy="23026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b="1" sz="144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SoundCloud - MPA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660120" y="3922896"/>
            <a:ext cx="4106153" cy="42640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680"/>
              </a:lnSpc>
              <a:spcBef>
                <a:spcPts val="666"/>
              </a:spcBef>
              <a:buNone/>
            </a:pPr>
            <a:r>
              <a:rPr lang="en-US" sz="120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SoundSloud to platforma do udostępniania muzyki i dźwięku.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0" y="5351712"/>
            <a:ext cx="12188952" cy="1504574"/>
          </a:xfrm>
          <a:prstGeom prst="rect">
            <a:avLst/>
          </a:prstGeom>
          <a:solidFill>
            <a:srgbClr val="143642"/>
          </a:solidFill>
        </p:spPr>
      </p:sp>
      <p:sp>
        <p:nvSpPr>
          <p:cNvPr id="13" name="Object 12"/>
          <p:cNvSpPr/>
          <p:nvPr/>
        </p:nvSpPr>
        <p:spPr>
          <a:xfrm>
            <a:off x="935597" y="5666355"/>
            <a:ext cx="10317757" cy="863781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268"/>
              </a:lnSpc>
              <a:buNone/>
            </a:pPr>
            <a:r>
              <a:rPr lang="en-US" sz="180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Zarówno Twitch, jak i SoundCloud demonstrują skuteczne zastosowanie podejść SPA i MPA w rzeczywistych projektach, zaspokajając unikalne potrzeby odpowiednich baz użytkowników i branż.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a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8475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7224"/>
            <a:ext cx="12188952" cy="48168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794"/>
              </a:lnSpc>
              <a:buNone/>
            </a:pPr>
            <a:r>
              <a:rPr lang="en-US" sz="3563" spc="35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Wybór odpowiedniego podejścia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52262" y="2167851"/>
            <a:ext cx="5446938" cy="3588043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722"/>
              </a:lnSpc>
              <a:buSzPct val="100000"/>
              <a:buChar char="•"/>
            </a:pPr>
            <a:r>
              <a:rPr lang="en-US" sz="216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Zdefiniuj cele projektu</a:t>
            </a:r>
          </a:p>
          <a:p>
            <a:pPr algn="l" lvl="1">
              <a:lnSpc>
                <a:spcPts val="1932"/>
              </a:lnSpc>
              <a:spcBef>
                <a:spcPts val="412"/>
              </a:spcBef>
              <a:buNone/>
            </a:pPr>
            <a:r>
              <a:rPr lang="en-US" sz="138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Określ kluczowe wymagania i priorytety, aby wybrać architekturę, która najlepiej je spełnia.</a:t>
            </a:r>
          </a:p>
          <a:p>
            <a:pPr algn="l" marL="242900" indent="-242900">
              <a:lnSpc>
                <a:spcPts val="2722"/>
              </a:lnSpc>
              <a:spcBef>
                <a:spcPts val="2601"/>
              </a:spcBef>
              <a:buSzPct val="100000"/>
              <a:buChar char="•"/>
            </a:pPr>
            <a:r>
              <a:rPr lang="en-US" sz="216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Oceń ograniczenia</a:t>
            </a:r>
          </a:p>
          <a:p>
            <a:pPr algn="l" lvl="1">
              <a:lnSpc>
                <a:spcPts val="1932"/>
              </a:lnSpc>
              <a:spcBef>
                <a:spcPts val="412"/>
              </a:spcBef>
              <a:buNone/>
            </a:pPr>
            <a:r>
              <a:rPr lang="en-US" sz="138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Weź pod uwagę czynniki takie jak budżet, harmonogram, zasoby technologiczne.</a:t>
            </a:r>
          </a:p>
          <a:p>
            <a:pPr algn="l" marL="242900" indent="-242900">
              <a:lnSpc>
                <a:spcPts val="2722"/>
              </a:lnSpc>
              <a:spcBef>
                <a:spcPts val="2601"/>
              </a:spcBef>
              <a:buSzPct val="100000"/>
              <a:buChar char="•"/>
            </a:pPr>
            <a:r>
              <a:rPr lang="en-US" sz="216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Rozważ skalowalnośc</a:t>
            </a:r>
          </a:p>
          <a:p>
            <a:pPr algn="l" lvl="1">
              <a:lnSpc>
                <a:spcPts val="1932"/>
              </a:lnSpc>
              <a:spcBef>
                <a:spcPts val="412"/>
              </a:spcBef>
              <a:buNone/>
            </a:pPr>
            <a:r>
              <a:rPr lang="en-US" sz="138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Wybierz architekturę, która umożliwi łatwe rozszerzenie systemu w przyszłości.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284928" y="2167851"/>
            <a:ext cx="5446938" cy="236147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l" marL="242900" indent="-242900">
              <a:lnSpc>
                <a:spcPts val="2722"/>
              </a:lnSpc>
              <a:buSzPct val="100000"/>
              <a:buChar char="•"/>
            </a:pPr>
            <a:r>
              <a:rPr lang="en-US" sz="216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Zapewnij wydajność</a:t>
            </a:r>
          </a:p>
          <a:p>
            <a:pPr algn="l" lvl="1">
              <a:lnSpc>
                <a:spcPts val="1932"/>
              </a:lnSpc>
              <a:spcBef>
                <a:spcPts val="412"/>
              </a:spcBef>
              <a:buNone/>
            </a:pPr>
            <a:r>
              <a:rPr lang="en-US" sz="138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Architektura powinna zapewniać wysoką responsywność i wydajność, szczególnie w przypadku dużego ruchu.</a:t>
            </a:r>
          </a:p>
          <a:p>
            <a:pPr algn="l" marL="242900" indent="-242900">
              <a:lnSpc>
                <a:spcPts val="2722"/>
              </a:lnSpc>
              <a:spcBef>
                <a:spcPts val="2601"/>
              </a:spcBef>
              <a:buSzPct val="100000"/>
              <a:buChar char="•"/>
            </a:pPr>
            <a:r>
              <a:rPr lang="en-US" sz="216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Oceń złożoność</a:t>
            </a:r>
          </a:p>
          <a:p>
            <a:pPr algn="l" lvl="1">
              <a:lnSpc>
                <a:spcPts val="1932"/>
              </a:lnSpc>
              <a:spcBef>
                <a:spcPts val="412"/>
              </a:spcBef>
              <a:buNone/>
            </a:pPr>
            <a:r>
              <a:rPr lang="en-US" sz="138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Wybierz architekturę, która będzie łatwa do wdrożenia, utrzymania i rozwijania.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f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7330512" y="476131"/>
            <a:ext cx="4382309" cy="5904024"/>
          </a:xfrm>
          <a:prstGeom prst="rect">
            <a:avLst/>
          </a:prstGeom>
          <a:solidFill>
            <a:srgbClr val="b9d5b1"/>
          </a:solidFill>
        </p:spPr>
      </p:sp>
      <p:pic>
        <p:nvPicPr>
          <p:cNvPr id="3" name="Object 2" descr="image.png">    </p:cNvPr>
          <p:cNvPicPr>
            <a:picLocks noChangeAspect="1"/>
          </p:cNvPicPr>
          <p:nvPr/>
        </p:nvPicPr>
        <p:blipFill>
          <a:blip r:embed="rId1"/>
          <a:srcRect l="0" r="6957" t="-45529" b="-45529"/>
          <a:stretch/>
        </p:blipFill>
        <p:spPr>
          <a:xfrm>
            <a:off x="7330512" y="476131"/>
            <a:ext cx="4382309" cy="590402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213783" y="1573745"/>
            <a:ext cx="6902946" cy="481686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3794"/>
              </a:lnSpc>
              <a:buNone/>
            </a:pPr>
            <a:r>
              <a:rPr lang="en-US" sz="3563" spc="35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Przyszłość SPA i MPA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213783" y="2183589"/>
            <a:ext cx="6902946" cy="3069458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016"/>
              </a:lnSpc>
              <a:spcBef>
                <a:spcPts val="990"/>
              </a:spcBef>
              <a:buNone/>
            </a:pPr>
            <a:r>
              <a:rPr lang="en-US" sz="144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/>
            </a:r>
            <a:br>
              <a:rPr lang="en-US" sz="144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</a:br>
            <a:r>
              <a:rPr lang="en-US" sz="144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Świat technologii webowych nieustannie się rozwija, a wraz z nim zmieniają się podejścia do budowy aplikacji internetowych. Zarówno SPA, jak i MPA wciąż odgrywają kluczową rolę, ale ich przyszłość kształtują nowe technologie i rosnące oczekiwania użytkowników.</a:t>
            </a:r>
            <a:br>
              <a:rPr lang="en-US" sz="144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</a:br>
            <a:r>
              <a:rPr lang="en-US" sz="144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/>
            </a:r>
            <a:br>
              <a:rPr lang="en-US" sz="144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</a:br>
            <a:r>
              <a:rPr lang="en-US" sz="144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Bez względu na to, w jakim kierunku rozwinie się internet, jedno jest pewne – zarówno SPA, jak i MPA będą nadal ewoluować, dostosowując się do zmieniających się trendów i technologii, aby zapewnić jak najlepsze doświadczenie użytkownika.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a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88952" cy="6856286"/>
          </a:xfrm>
          <a:prstGeom prst="rect">
            <a:avLst/>
          </a:prstGeom>
          <a:solidFill>
            <a:srgbClr val="fafbf7"/>
          </a:solidFill>
        </p:spPr>
      </p:sp>
      <p:sp>
        <p:nvSpPr>
          <p:cNvPr id="3" name="Object 2"/>
          <p:cNvSpPr/>
          <p:nvPr/>
        </p:nvSpPr>
        <p:spPr>
          <a:xfrm>
            <a:off x="4167098" y="2742646"/>
            <a:ext cx="3854756" cy="96337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7589"/>
              </a:lnSpc>
              <a:buNone/>
            </a:pPr>
            <a:r>
              <a:rPr lang="en-US" b="1" sz="7125" spc="71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KONIEC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167098" y="3729428"/>
            <a:ext cx="3854756" cy="307104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420"/>
              </a:lnSpc>
              <a:spcBef>
                <a:spcPts val="181"/>
              </a:spcBef>
              <a:buNone/>
            </a:pPr>
            <a:r>
              <a:rPr lang="en-US" sz="1728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Dziękujemy za uwagę!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f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2491539"/>
            <a:ext cx="11236690" cy="3888616"/>
          </a:xfrm>
          <a:prstGeom prst="rect">
            <a:avLst/>
          </a:prstGeom>
          <a:solidFill>
            <a:srgbClr val="b9d5b1"/>
          </a:solidFill>
        </p:spPr>
      </p:sp>
      <p:pic>
        <p:nvPicPr>
          <p:cNvPr id="3" name="Object 2" descr="Single Page Application (SPA)">    </p:cNvPr>
          <p:cNvPicPr>
            <a:picLocks noChangeAspect="1"/>
          </p:cNvPicPr>
          <p:nvPr/>
        </p:nvPicPr>
        <p:blipFill>
          <a:blip r:embed="rId1"/>
          <a:srcRect l="-32212" r="-32212" t="-579" b="-579"/>
          <a:stretch/>
        </p:blipFill>
        <p:spPr>
          <a:xfrm>
            <a:off x="476131" y="2491539"/>
            <a:ext cx="11236690" cy="388861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224710" y="397702"/>
            <a:ext cx="3739532" cy="48168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794"/>
              </a:lnSpc>
              <a:buNone/>
            </a:pPr>
            <a:r>
              <a:rPr lang="en-US" sz="3563" spc="35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Czym jest SPA?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1506954" y="1365967"/>
            <a:ext cx="9174977" cy="690787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Single Page Application (SPA) - to nowoczesne podejście do budowy stron internetowych, które działa w ramach </a:t>
            </a:r>
            <a:r>
              <a:rPr lang="en-US" b="1" sz="144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jednej strony</a:t>
            </a:r>
            <a:r>
              <a:rPr lang="en-US" sz="1440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, eliminując konieczność przeładowywania całej zawartości podczas nawigacji.  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2564630"/>
            <a:ext cx="11236690" cy="3815524"/>
          </a:xfrm>
          <a:prstGeom prst="rect">
            <a:avLst/>
          </a:prstGeom>
          <a:solidFill>
            <a:srgbClr val="b9d5b1"/>
          </a:solidFill>
        </p:spPr>
      </p:sp>
      <p:pic>
        <p:nvPicPr>
          <p:cNvPr id="3" name="Object 2" descr="image.png">    </p:cNvPr>
          <p:cNvPicPr>
            <a:picLocks noChangeAspect="1"/>
          </p:cNvPicPr>
          <p:nvPr/>
        </p:nvPicPr>
        <p:blipFill>
          <a:blip r:embed="rId1"/>
          <a:srcRect l="-80672" r="-80672" t="-10788" b="-10788"/>
          <a:stretch/>
        </p:blipFill>
        <p:spPr>
          <a:xfrm>
            <a:off x="476131" y="2564630"/>
            <a:ext cx="11236690" cy="381552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414234" y="397702"/>
            <a:ext cx="11360484" cy="48168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794"/>
              </a:lnSpc>
              <a:buNone/>
            </a:pPr>
            <a:r>
              <a:rPr lang="en-US" sz="3563" spc="35" kern="0" dirty="0" smtClean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Czym jest MPA?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14234" y="1007546"/>
            <a:ext cx="11360484" cy="102315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016"/>
              </a:lnSpc>
              <a:spcBef>
                <a:spcPts val="990"/>
              </a:spcBef>
              <a:buNone/>
            </a:pPr>
            <a:r>
              <a:rPr lang="en-US" sz="1440" dirty="0" smtClean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/>
            </a:r>
            <a:br>
              <a:rPr lang="en-US" sz="1440" dirty="0" smtClean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</a:br>
            <a:r>
              <a:rPr lang="en-US" sz="1440" dirty="0" smtClean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Multi Page Application (MPA) - to tradycyjny model budowy stron internetowych, w którym </a:t>
            </a:r>
            <a:r>
              <a:rPr lang="en-US" b="1" sz="1440" dirty="0" smtClean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każda podstrona ładuje się osobno</a:t>
            </a:r>
            <a:r>
              <a:rPr lang="en-US" sz="1440" dirty="0" smtClean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. Oznacza to, że przeglądarka musi przeładować całą stronę, aby wyświetlić nową zawartość.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88952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7224"/>
            <a:ext cx="12188952" cy="48168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794"/>
              </a:lnSpc>
              <a:buNone/>
            </a:pPr>
            <a:r>
              <a:rPr lang="en-US" sz="3563" spc="35" kern="0" dirty="0" smtClean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Porównanie SPA i MPA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1014423"/>
            <a:ext cx="12188952" cy="79990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100"/>
              </a:lnSpc>
              <a:spcBef>
                <a:spcPts val="969"/>
              </a:spcBef>
              <a:buNone/>
            </a:pPr>
            <a:r>
              <a:rPr lang="en-US" sz="1500" dirty="0" smtClean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/>
            </a:r>
            <a:br>
              <a:rPr lang="en-US" sz="1500" dirty="0" smtClean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</a:br>
            <a:r>
              <a:rPr lang="en-US" sz="1500" dirty="0" smtClean="0">
                <a:solidFill>
                  <a:srgbClr val="ffffff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Porównanie kluczowych cech, zalet i wad obu podejść w kontekście stron internetowych o charakterze multimedialnym (w skali 0-100%)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476116" y="2776319"/>
            <a:ext cx="2018808" cy="3051523"/>
          </a:xfrm>
          <a:prstGeom prst="rect">
            <a:avLst/>
          </a:prstGeom>
          <a:solidFill>
            <a:srgbClr val="b9d5b1"/>
          </a:solidFill>
        </p:spPr>
      </p:sp>
      <p:sp>
        <p:nvSpPr>
          <p:cNvPr id="6" name="Object 5"/>
          <p:cNvSpPr/>
          <p:nvPr/>
        </p:nvSpPr>
        <p:spPr>
          <a:xfrm>
            <a:off x="375191" y="5965392"/>
            <a:ext cx="2220675" cy="23026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Płynność nawigacji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1097958" y="4113613"/>
            <a:ext cx="775141" cy="38526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035"/>
              </a:lnSpc>
              <a:buNone/>
            </a:pPr>
            <a:r>
              <a:rPr lang="en-US" sz="2850" spc="29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85%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780609" y="2955821"/>
            <a:ext cx="2018789" cy="2872022"/>
          </a:xfrm>
          <a:prstGeom prst="rect">
            <a:avLst/>
          </a:prstGeom>
          <a:solidFill>
            <a:srgbClr val="b9d5b1"/>
          </a:solidFill>
        </p:spPr>
      </p:sp>
      <p:sp>
        <p:nvSpPr>
          <p:cNvPr id="9" name="Object 8"/>
          <p:cNvSpPr/>
          <p:nvPr/>
        </p:nvSpPr>
        <p:spPr>
          <a:xfrm>
            <a:off x="2679665" y="5965392"/>
            <a:ext cx="2220675" cy="23026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Czas ładowania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3402432" y="4203363"/>
            <a:ext cx="775141" cy="38526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035"/>
              </a:lnSpc>
              <a:buNone/>
            </a:pPr>
            <a:r>
              <a:rPr lang="en-US" sz="2850" spc="29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80%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5085081" y="3494325"/>
            <a:ext cx="2018789" cy="2333518"/>
          </a:xfrm>
          <a:prstGeom prst="rect">
            <a:avLst/>
          </a:prstGeom>
          <a:solidFill>
            <a:srgbClr val="b9d5b1"/>
          </a:solidFill>
        </p:spPr>
      </p:sp>
      <p:sp>
        <p:nvSpPr>
          <p:cNvPr id="12" name="Object 11"/>
          <p:cNvSpPr/>
          <p:nvPr/>
        </p:nvSpPr>
        <p:spPr>
          <a:xfrm>
            <a:off x="4984139" y="5965392"/>
            <a:ext cx="2220675" cy="4605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Indeksacja przez wyszukiwarki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5706905" y="4472615"/>
            <a:ext cx="775141" cy="38526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035"/>
              </a:lnSpc>
              <a:buNone/>
            </a:pPr>
            <a:r>
              <a:rPr lang="en-US" sz="2850" spc="29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65%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7389554" y="3135322"/>
            <a:ext cx="2018789" cy="2692520"/>
          </a:xfrm>
          <a:prstGeom prst="rect">
            <a:avLst/>
          </a:prstGeom>
          <a:solidFill>
            <a:srgbClr val="b9d5b1"/>
          </a:solidFill>
        </p:spPr>
      </p:sp>
      <p:sp>
        <p:nvSpPr>
          <p:cNvPr id="15" name="Object 14"/>
          <p:cNvSpPr/>
          <p:nvPr/>
        </p:nvSpPr>
        <p:spPr>
          <a:xfrm>
            <a:off x="7288612" y="5965392"/>
            <a:ext cx="2220675" cy="230262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Funkcjonalność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8037566" y="4293114"/>
            <a:ext cx="722767" cy="38526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035"/>
              </a:lnSpc>
              <a:buNone/>
            </a:pPr>
            <a:r>
              <a:rPr lang="en-US" sz="2850" spc="29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75%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9694026" y="2596818"/>
            <a:ext cx="2018789" cy="3231024"/>
          </a:xfrm>
          <a:prstGeom prst="rect">
            <a:avLst/>
          </a:prstGeom>
          <a:solidFill>
            <a:srgbClr val="b9d5b1"/>
          </a:solidFill>
        </p:spPr>
      </p:sp>
      <p:sp>
        <p:nvSpPr>
          <p:cNvPr id="18" name="Object 17"/>
          <p:cNvSpPr/>
          <p:nvPr/>
        </p:nvSpPr>
        <p:spPr>
          <a:xfrm>
            <a:off x="9593086" y="5965392"/>
            <a:ext cx="2220675" cy="460524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Doświadczenie użytkownika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10321090" y="4023862"/>
            <a:ext cx="764666" cy="385269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035"/>
              </a:lnSpc>
              <a:buNone/>
            </a:pPr>
            <a:r>
              <a:rPr lang="en-US" sz="2850" spc="29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90%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0" y="0"/>
            <a:ext cx="12198475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7224"/>
            <a:ext cx="12188952" cy="481686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3794"/>
              </a:lnSpc>
              <a:buNone/>
            </a:pPr>
            <a:r>
              <a:rPr lang="en-US" sz="3563" spc="35" kern="0" dirty="0" smtClean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Zastosowanie SPA i MPA w multimediach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5989" y="1571232"/>
            <a:ext cx="3618606" cy="2309235"/>
          </a:xfrm>
          <a:prstGeom prst="rect">
            <a:avLst/>
          </a:prstGeom>
          <a:solidFill>
            <a:srgbClr val="b9d5b1"/>
          </a:solidFill>
        </p:spPr>
      </p:sp>
      <p:sp>
        <p:nvSpPr>
          <p:cNvPr id="5" name="Object 4"/>
          <p:cNvSpPr/>
          <p:nvPr/>
        </p:nvSpPr>
        <p:spPr>
          <a:xfrm>
            <a:off x="4285040" y="1571232"/>
            <a:ext cx="3618587" cy="2309235"/>
          </a:xfrm>
          <a:prstGeom prst="rect">
            <a:avLst/>
          </a:prstGeom>
          <a:solidFill>
            <a:srgbClr val="b9d5b1"/>
          </a:solidFill>
        </p:spPr>
      </p:sp>
      <p:sp>
        <p:nvSpPr>
          <p:cNvPr id="6" name="Object 5"/>
          <p:cNvSpPr/>
          <p:nvPr/>
        </p:nvSpPr>
        <p:spPr>
          <a:xfrm>
            <a:off x="4418482" y="2368751"/>
            <a:ext cx="3352253" cy="29996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363"/>
              </a:lnSpc>
              <a:buNone/>
            </a:pPr>
            <a:r>
              <a:rPr lang="en-US" sz="1875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Płynność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418482" y="2782985"/>
            <a:ext cx="3352253" cy="29996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363"/>
              </a:lnSpc>
              <a:spcBef>
                <a:spcPts val="882"/>
              </a:spcBef>
              <a:buNone/>
            </a:pPr>
            <a:r>
              <a:rPr lang="en-US" sz="1875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nawigacji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8094237" y="1571232"/>
            <a:ext cx="3618587" cy="2309235"/>
          </a:xfrm>
          <a:prstGeom prst="rect">
            <a:avLst/>
          </a:prstGeom>
          <a:solidFill>
            <a:srgbClr val="b9d5b1"/>
          </a:solidFill>
        </p:spPr>
      </p:sp>
      <p:sp>
        <p:nvSpPr>
          <p:cNvPr id="9" name="Object 8"/>
          <p:cNvSpPr/>
          <p:nvPr/>
        </p:nvSpPr>
        <p:spPr>
          <a:xfrm>
            <a:off x="8772646" y="2568726"/>
            <a:ext cx="2253554" cy="29996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363"/>
              </a:lnSpc>
              <a:buNone/>
            </a:pPr>
            <a:r>
              <a:rPr lang="en-US" sz="1875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Personalizacja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475989" y="4070919"/>
            <a:ext cx="5523134" cy="2309235"/>
          </a:xfrm>
          <a:prstGeom prst="rect">
            <a:avLst/>
          </a:prstGeom>
          <a:solidFill>
            <a:srgbClr val="b9d5b1"/>
          </a:solidFill>
        </p:spPr>
      </p:sp>
      <p:sp>
        <p:nvSpPr>
          <p:cNvPr id="11" name="Object 10"/>
          <p:cNvSpPr/>
          <p:nvPr/>
        </p:nvSpPr>
        <p:spPr>
          <a:xfrm>
            <a:off x="797043" y="5073175"/>
            <a:ext cx="4881294" cy="29996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363"/>
              </a:lnSpc>
              <a:buNone/>
            </a:pPr>
            <a:r>
              <a:rPr lang="en-US" sz="1875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Indeksacja przez wyszukiwarki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6189712" y="4070919"/>
            <a:ext cx="5523115" cy="2309235"/>
          </a:xfrm>
          <a:prstGeom prst="rect">
            <a:avLst/>
          </a:prstGeom>
          <a:solidFill>
            <a:srgbClr val="b9d5b1"/>
          </a:solidFill>
        </p:spPr>
      </p:sp>
      <p:sp>
        <p:nvSpPr>
          <p:cNvPr id="13" name="Object 12"/>
          <p:cNvSpPr/>
          <p:nvPr/>
        </p:nvSpPr>
        <p:spPr>
          <a:xfrm>
            <a:off x="7618062" y="4987472"/>
            <a:ext cx="2514699" cy="29996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363"/>
              </a:lnSpc>
              <a:buNone/>
            </a:pPr>
            <a:r>
              <a:rPr lang="en-US" sz="1875" dirty="0" smtClean="0">
                <a:solidFill>
                  <a:srgbClr val="071023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Odrębne funkcje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994280" y="2347193"/>
            <a:ext cx="2677496" cy="31094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449"/>
              </a:lnSpc>
              <a:buNone/>
            </a:pPr>
            <a:r>
              <a:rPr lang="en-US" sz="1944" dirty="0" smtClean="0">
                <a:solidFill>
                  <a:srgbClr val="000000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Dynamiczne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994280" y="2776901"/>
            <a:ext cx="2677496" cy="310940"/>
          </a:xfrm>
          <a:prstGeom prst="rect">
            <a:avLst/>
          </a:prstGeom>
          <a:noFill/>
        </p:spPr>
        <p:txBody>
          <a:bodyPr wrap="square" rtlCol="0" anchor="t" bIns="0" lIns="0" rIns="0" tIns="0"/>
          <a:lstStyle/>
          <a:p>
            <a:pPr algn="ctr">
              <a:lnSpc>
                <a:spcPts val="2449"/>
              </a:lnSpc>
              <a:spcBef>
                <a:spcPts val="918"/>
              </a:spcBef>
              <a:buNone/>
            </a:pPr>
            <a:r>
              <a:rPr lang="en-US" sz="1944" dirty="0" smtClean="0">
                <a:solidFill>
                  <a:srgbClr val="000000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  treści</a:t>
            </a:r>
            <a:r>
              <a:rPr lang="en-US" sz="1944" dirty="0" smtClean="0">
                <a:solidFill>
                  <a:srgbClr val="f5f6f2"/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  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f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5757375" y="476131"/>
            <a:ext cx="5955446" cy="5904024"/>
          </a:xfrm>
          <a:prstGeom prst="rect">
            <a:avLst/>
          </a:prstGeom>
          <a:solidFill>
            <a:srgbClr val="b9d5b1"/>
          </a:solidFill>
        </p:spPr>
      </p:sp>
      <p:pic>
        <p:nvPicPr>
          <p:cNvPr id="3" name="Object 2" descr="Różnice między SPA i MPA">    </p:cNvPr>
          <p:cNvPicPr>
            <a:picLocks noChangeAspect="1"/>
          </p:cNvPicPr>
          <p:nvPr/>
        </p:nvPicPr>
        <p:blipFill>
          <a:blip r:embed="rId1"/>
          <a:srcRect l="21630" r="21630" t="0" b="0"/>
          <a:stretch/>
        </p:blipFill>
        <p:spPr>
          <a:xfrm>
            <a:off x="5757375" y="476131"/>
            <a:ext cx="5955446" cy="5904024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992918" y="1760230"/>
            <a:ext cx="3771539" cy="818681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3225"/>
              </a:lnSpc>
              <a:buNone/>
            </a:pPr>
            <a:r>
              <a:rPr lang="en-US" sz="3028" spc="30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Single Page Application (SPA)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783712" y="2685246"/>
            <a:ext cx="4189952" cy="409340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3225"/>
              </a:lnSpc>
              <a:spcBef>
                <a:spcPts val="821"/>
              </a:spcBef>
              <a:buNone/>
            </a:pPr>
            <a:r>
              <a:rPr lang="en-US" sz="3028" spc="30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vs.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932979" y="3200922"/>
            <a:ext cx="3891418" cy="1228021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3225"/>
              </a:lnSpc>
              <a:spcBef>
                <a:spcPts val="821"/>
              </a:spcBef>
              <a:buNone/>
            </a:pPr>
            <a:r>
              <a:rPr lang="en-US" sz="3028" spc="30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Multi Page Application (MPA) </a:t>
            </a:r>
            <a:br>
              <a:rPr lang="en-US" sz="3028" spc="30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</a:br>
            <a:r>
              <a:rPr lang="en-US" sz="3028" spc="30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/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783712" y="4570857"/>
            <a:ext cx="4189952" cy="511576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016"/>
              </a:lnSpc>
              <a:spcBef>
                <a:spcPts val="1096"/>
              </a:spcBef>
              <a:buNone/>
            </a:pPr>
            <a:r>
              <a:rPr lang="en-US" sz="144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Co lepiej sprawdza się w przypadku multimedialnych stron?  </a:t>
            </a:r>
            <a:endParaRPr lang="en-US" dirty="0"/>
          </a:p>
        </p:txBody>
      </p:sp>
    </p:spTree>
    <p:custDataLst/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134971" y="835742"/>
            <a:ext cx="7919010" cy="963372"/>
          </a:xfrm>
          <a:prstGeom prst="rect">
            <a:avLst/>
          </a:prstGeom>
          <a:noFill/>
        </p:spPr>
        <p:txBody>
          <a:bodyPr wrap="square" rtlCol="0" anchor="b" bIns="0" lIns="0" rIns="0" tIns="0"/>
          <a:lstStyle/>
          <a:p>
            <a:pPr algn="ctr">
              <a:lnSpc>
                <a:spcPts val="3794"/>
              </a:lnSpc>
              <a:buNone/>
            </a:pPr>
            <a:r>
              <a:rPr lang="en-US" sz="3563" spc="35" kern="0" dirty="0" smtClean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Architektura SPA – Jak działa Single Page Application?</a:t>
            </a:r>
            <a:endParaRPr lang="en-US" dirty="0"/>
          </a:p>
        </p:txBody>
      </p:sp>
      <p:pic>
        <p:nvPicPr>
          <p:cNvPr id="3" name="Object 2" descr="image.png">    </p:cNvPr>
          <p:cNvPicPr>
            <a:picLocks noChangeAspect="1"/>
          </p:cNvPicPr>
          <p:nvPr/>
        </p:nvPicPr>
        <p:blipFill>
          <a:blip r:embed="rId1"/>
          <a:srcRect l="-884" r="-884" t="-884" b="-884"/>
          <a:stretch/>
        </p:blipFill>
        <p:spPr>
          <a:xfrm>
            <a:off x="2495521" y="1993137"/>
            <a:ext cx="7198020" cy="4374291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f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99962" y="759561"/>
            <a:ext cx="11589027" cy="481686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3794"/>
              </a:lnSpc>
              <a:buNone/>
            </a:pPr>
            <a:r>
              <a:rPr lang="en-US" sz="3563" spc="35" kern="0" dirty="0" smtClean="0">
                <a:solidFill>
                  <a:srgbClr val="07102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Architektura MPA - Jak działa?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299962" y="1369405"/>
            <a:ext cx="11589027" cy="1023152"/>
          </a:xfrm>
          <a:prstGeom prst="rect">
            <a:avLst/>
          </a:prstGeom>
          <a:noFill/>
        </p:spPr>
        <p:txBody>
          <a:bodyPr wrap="square" rtlCol="0" anchor="ctr" bIns="0" lIns="0" rIns="0" tIns="0"/>
          <a:lstStyle/>
          <a:p>
            <a:pPr algn="ctr">
              <a:lnSpc>
                <a:spcPts val="2016"/>
              </a:lnSpc>
              <a:spcBef>
                <a:spcPts val="990"/>
              </a:spcBef>
              <a:buNone/>
            </a:pPr>
            <a:r>
              <a:rPr lang="en-US" sz="144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/>
            </a:r>
            <a:br>
              <a:rPr lang="en-US" sz="144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</a:br>
            <a:r>
              <a:rPr lang="en-US" sz="144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>Architektura MPA (Multi-Page Application) polega na ładowaniu nowej strony za każdym razem, gdy użytkownik wchodzi w interakcję z aplikacją.</a:t>
            </a:r>
            <a:br>
              <a:rPr lang="en-US" sz="144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</a:br>
            <a:r>
              <a:rPr lang="en-US" sz="1440" dirty="0" smtClean="0">
                <a:solidFill>
                  <a:srgbClr val="000000">
                    <a:alpha val="80000"/>
                  </a:srgbClr>
                </a:solidFill>
                <a:latin typeface="Space Mono" pitchFamily="34" charset="0"/>
                <a:ea typeface="Space Mono" pitchFamily="34" charset="-122"/>
                <a:cs typeface="Space Mono" pitchFamily="34" charset="-120"/>
              </a:rPr>
              <a:t/>
            </a:r>
            <a:endParaRPr lang="en-US" dirty="0"/>
          </a:p>
        </p:txBody>
      </p:sp>
      <p:pic>
        <p:nvPicPr>
          <p:cNvPr id="4" name="Object 3" descr="image.png">    </p:cNvPr>
          <p:cNvPicPr>
            <a:picLocks noChangeAspect="1"/>
          </p:cNvPicPr>
          <p:nvPr/>
        </p:nvPicPr>
        <p:blipFill>
          <a:blip r:embed="rId1"/>
          <a:srcRect l="-465" r="-465" t="-465" b="-465"/>
          <a:stretch/>
        </p:blipFill>
        <p:spPr>
          <a:xfrm>
            <a:off x="776093" y="2615943"/>
            <a:ext cx="10636765" cy="3391193"/>
          </a:xfrm>
          <a:prstGeom prst="rect">
            <a:avLst/>
          </a:prstGeom>
        </p:spPr>
      </p:pic>
    </p:spTree>
    <p:custDataLst/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/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Beautiful.ai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Pojedyncza strona aplikacji (SPA) vs. wielostronicowa aplikacja (MPA) - co lepiej sprawdza się w przypadku multimedialnych stron</dc:title>
  <dc:subject>Pojedyncza strona aplikacji (SPA) vs. wielostronicowa aplikacja (MPA) - co lepiej sprawdza się w przypadku multimedialnych stron</dc:subject>
  <dc:creator>Влад Каминский</dc:creator>
  <cp:lastModifiedBy>Влад Каминский</cp:lastModifiedBy>
  <cp:revision>1</cp:revision>
  <dcterms:created xsi:type="dcterms:W3CDTF">2025-03-24T19:28:31.570Z</dcterms:created>
  <dcterms:modified xsi:type="dcterms:W3CDTF">2025-03-24T19:28:31.570Z</dcterms:modified>
</cp:coreProperties>
</file>